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9CB88-5E1A-4FAC-892A-60949ACB1F6F}" type="datetimeFigureOut">
              <a:rPr lang="en-US" smtClean="0"/>
              <a:pPr/>
              <a:t>10/20/2013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0"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974DF9-AD47-4691-BA21-BBFCE3637A9A}" type="slidenum">
              <a:rPr kumimoji="0" lang="en-US" smtClean="0"/>
              <a:pPr/>
              <a:t>‹#›</a:t>
            </a:fld>
            <a:endParaRPr kumimoji="0"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914400"/>
          </a:xfrm>
        </p:spPr>
        <p:txBody>
          <a:bodyPr>
            <a:normAutofit fontScale="90000"/>
          </a:bodyPr>
          <a:lstStyle/>
          <a:p>
            <a:r>
              <a:rPr lang="en-US" dirty="0" smtClean="0"/>
              <a:t>G.K.BHARAD INSTITUE OF ENGG.</a:t>
            </a:r>
            <a:endParaRPr lang="en-US" dirty="0"/>
          </a:p>
        </p:txBody>
      </p:sp>
      <p:sp>
        <p:nvSpPr>
          <p:cNvPr id="5" name="Subtitle 4"/>
          <p:cNvSpPr>
            <a:spLocks noGrp="1"/>
          </p:cNvSpPr>
          <p:nvPr>
            <p:ph type="subTitle" idx="1"/>
          </p:nvPr>
        </p:nvSpPr>
        <p:spPr>
          <a:xfrm>
            <a:off x="228600" y="914400"/>
            <a:ext cx="8915400" cy="5562600"/>
          </a:xfrm>
          <a:ln>
            <a:solidFill>
              <a:schemeClr val="accent2">
                <a:lumMod val="60000"/>
                <a:lumOff val="40000"/>
              </a:schemeClr>
            </a:solidFill>
          </a:ln>
        </p:spPr>
        <p:txBody>
          <a:bodyPr>
            <a:normAutofit fontScale="92500" lnSpcReduction="10000"/>
          </a:bodyPr>
          <a:lstStyle/>
          <a:p>
            <a:endParaRPr lang="en-US" dirty="0" smtClean="0"/>
          </a:p>
          <a:p>
            <a:pPr algn="l"/>
            <a:r>
              <a:rPr lang="en-US" dirty="0" smtClean="0"/>
              <a:t>                      DEPARTMENT :- E.C.</a:t>
            </a:r>
          </a:p>
          <a:p>
            <a:pPr algn="l"/>
            <a:r>
              <a:rPr lang="en-US" dirty="0" smtClean="0"/>
              <a:t>                      </a:t>
            </a:r>
          </a:p>
          <a:p>
            <a:pPr algn="l"/>
            <a:r>
              <a:rPr lang="en-US" dirty="0" smtClean="0"/>
              <a:t>                      DIVISION       :- D</a:t>
            </a:r>
          </a:p>
          <a:p>
            <a:pPr algn="l"/>
            <a:r>
              <a:rPr lang="en-US" dirty="0" smtClean="0"/>
              <a:t> SUB NAME : C.S.                        SUB CODE </a:t>
            </a:r>
            <a:r>
              <a:rPr lang="en-US" dirty="0" smtClean="0"/>
              <a:t>:-2110002</a:t>
            </a:r>
            <a:endParaRPr lang="en-US" dirty="0" smtClean="0"/>
          </a:p>
          <a:p>
            <a:pPr algn="l"/>
            <a:endParaRPr lang="en-US" dirty="0" smtClean="0"/>
          </a:p>
          <a:p>
            <a:pPr algn="l"/>
            <a:r>
              <a:rPr lang="en-US" dirty="0" smtClean="0"/>
              <a:t>               CHAPTER NAME :- </a:t>
            </a:r>
            <a:r>
              <a:rPr lang="en-US" smtClean="0"/>
              <a:t>READING </a:t>
            </a:r>
            <a:r>
              <a:rPr lang="en-US" smtClean="0"/>
              <a:t>FLUENCY</a:t>
            </a:r>
            <a:endParaRPr lang="en-US" dirty="0" smtClean="0"/>
          </a:p>
          <a:p>
            <a:pPr algn="l"/>
            <a:endParaRPr lang="en-US" dirty="0" smtClean="0"/>
          </a:p>
          <a:p>
            <a:pPr algn="l"/>
            <a:r>
              <a:rPr lang="en-US" dirty="0" smtClean="0"/>
              <a:t> PREPAID BY : CHUDASAMA PRUTHVIRAJ</a:t>
            </a:r>
          </a:p>
          <a:p>
            <a:pPr algn="l"/>
            <a:r>
              <a:rPr lang="en-US" dirty="0" smtClean="0"/>
              <a:t>                           </a:t>
            </a:r>
          </a:p>
          <a:p>
            <a:pPr algn="l"/>
            <a:r>
              <a:rPr lang="en-US" dirty="0" smtClean="0"/>
              <a:t>                                              GUIDED : RAHUL </a:t>
            </a:r>
            <a:r>
              <a:rPr lang="en-US" dirty="0" smtClean="0"/>
              <a:t>SIR CHANU</a:t>
            </a:r>
            <a:endParaRPr lang="en-US" dirty="0" smtClean="0"/>
          </a:p>
          <a:p>
            <a:pPr algn="l"/>
            <a:endParaRPr lang="en-US" dirty="0" smtClean="0"/>
          </a:p>
          <a:p>
            <a:pPr algn="l"/>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 calcmode="lin" valueType="num">
                                      <p:cBhvr additive="base">
                                        <p:cTn id="14"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 calcmode="lin" valueType="num">
                                      <p:cBhvr additive="base">
                                        <p:cTn id="3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additive="base">
                                        <p:cTn id="44"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 calcmode="lin" valueType="num">
                                      <p:cBhvr additive="base">
                                        <p:cTn id="5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 calcmode="lin" valueType="num">
                                      <p:cBhvr additive="base">
                                        <p:cTn id="56"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
                                            <p:txEl>
                                              <p:pRg st="10" end="10"/>
                                            </p:txEl>
                                          </p:spTgt>
                                        </p:tgtEl>
                                        <p:attrNameLst>
                                          <p:attrName>style.visibility</p:attrName>
                                        </p:attrNameLst>
                                      </p:cBhvr>
                                      <p:to>
                                        <p:strVal val="visible"/>
                                      </p:to>
                                    </p:set>
                                    <p:anim calcmode="lin" valueType="num">
                                      <p:cBhvr additive="base">
                                        <p:cTn id="62"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5">
                                            <p:txEl>
                                              <p:pRg st="12" end="12"/>
                                            </p:txEl>
                                          </p:spTgt>
                                        </p:tgtEl>
                                        <p:attrNameLst>
                                          <p:attrName>style.visibility</p:attrName>
                                        </p:attrNameLst>
                                      </p:cBhvr>
                                      <p:to>
                                        <p:strVal val="visible"/>
                                      </p:to>
                                    </p:set>
                                    <p:anim calcmode="lin" valueType="num">
                                      <p:cBhvr additive="base">
                                        <p:cTn id="68"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85800"/>
            <a:ext cx="8183880" cy="838200"/>
          </a:xfrm>
          <a:solidFill>
            <a:schemeClr val="accent2">
              <a:lumMod val="60000"/>
              <a:lumOff val="40000"/>
            </a:schemeClr>
          </a:solidFill>
          <a:ln>
            <a:solidFill>
              <a:schemeClr val="tx2"/>
            </a:solidFill>
          </a:ln>
        </p:spPr>
        <p:txBody>
          <a:bodyPr>
            <a:normAutofit/>
          </a:bodyPr>
          <a:lstStyle/>
          <a:p>
            <a:r>
              <a:rPr lang="en-US" sz="2400" b="0" dirty="0" smtClean="0">
                <a:solidFill>
                  <a:schemeClr val="accent3">
                    <a:lumMod val="75000"/>
                  </a:schemeClr>
                </a:solidFill>
                <a:latin typeface="Algerian" pitchFamily="82" charset="0"/>
              </a:rPr>
              <a:t>improving YOUR  COMPREHENSION SKILLS</a:t>
            </a:r>
            <a:endParaRPr lang="en-US" sz="2400" b="0" dirty="0">
              <a:solidFill>
                <a:schemeClr val="accent3">
                  <a:lumMod val="75000"/>
                </a:schemeClr>
              </a:solidFill>
              <a:latin typeface="Algerian" pitchFamily="82" charset="0"/>
            </a:endParaRPr>
          </a:p>
        </p:txBody>
      </p:sp>
      <p:sp>
        <p:nvSpPr>
          <p:cNvPr id="3" name="Content Placeholder 2"/>
          <p:cNvSpPr>
            <a:spLocks noGrp="1"/>
          </p:cNvSpPr>
          <p:nvPr>
            <p:ph idx="1"/>
          </p:nvPr>
        </p:nvSpPr>
        <p:spPr>
          <a:xfrm>
            <a:off x="502920" y="1828800"/>
            <a:ext cx="8183880" cy="4572000"/>
          </a:xfrm>
        </p:spPr>
        <p:txBody>
          <a:bodyPr>
            <a:normAutofit/>
          </a:bodyPr>
          <a:lstStyle/>
          <a:p>
            <a:pPr>
              <a:buNone/>
            </a:pPr>
            <a:endParaRPr lang="en-US" sz="2000" dirty="0" smtClean="0">
              <a:latin typeface="Adobe Caslon Pro Bold" pitchFamily="18" charset="0"/>
            </a:endParaRPr>
          </a:p>
          <a:p>
            <a:pPr>
              <a:buFont typeface="Wingdings" pitchFamily="2" charset="2"/>
              <a:buChar char="§"/>
            </a:pPr>
            <a:r>
              <a:rPr lang="en-US" sz="2000" dirty="0" smtClean="0">
                <a:latin typeface="Adobe Caslon Pro Bold" pitchFamily="18" charset="0"/>
              </a:rPr>
              <a:t>  Read aloud sentences or  section  that are  particular difficult</a:t>
            </a:r>
          </a:p>
          <a:p>
            <a:endParaRPr lang="en-US" sz="2000" dirty="0" smtClean="0">
              <a:latin typeface="Adobe Caslon Pro Bold" pitchFamily="18" charset="0"/>
            </a:endParaRPr>
          </a:p>
          <a:p>
            <a:r>
              <a:rPr lang="en-US" sz="2000" dirty="0" smtClean="0">
                <a:latin typeface="Adobe Caslon Pro Bold" pitchFamily="18" charset="0"/>
              </a:rPr>
              <a:t>Slow  down your reading speech</a:t>
            </a:r>
          </a:p>
          <a:p>
            <a:endParaRPr lang="en-US" sz="2000" dirty="0" smtClean="0">
              <a:latin typeface="Adobe Caslon Pro Bold" pitchFamily="18" charset="0"/>
            </a:endParaRPr>
          </a:p>
          <a:p>
            <a:r>
              <a:rPr lang="en-US" sz="2000" dirty="0" smtClean="0">
                <a:latin typeface="Adobe Caslon Pro Bold" pitchFamily="18" charset="0"/>
              </a:rPr>
              <a:t>  Write notes  in the margin</a:t>
            </a:r>
          </a:p>
          <a:p>
            <a:endParaRPr lang="en-US" sz="2000" dirty="0" smtClean="0">
              <a:latin typeface="Adobe Caslon Pro Bold" pitchFamily="18" charset="0"/>
            </a:endParaRPr>
          </a:p>
          <a:p>
            <a:r>
              <a:rPr lang="en-US" sz="2000" dirty="0" smtClean="0">
                <a:latin typeface="Adobe Caslon Pro Bold" pitchFamily="18" charset="0"/>
              </a:rPr>
              <a:t>   Highlight   key words </a:t>
            </a:r>
          </a:p>
          <a:p>
            <a:endParaRPr lang="en-US" sz="2000" dirty="0" smtClean="0">
              <a:latin typeface="Adobe Caslon Pro Bold" pitchFamily="18" charset="0"/>
            </a:endParaRPr>
          </a:p>
          <a:p>
            <a:r>
              <a:rPr lang="en-US" sz="2000" dirty="0" smtClean="0">
                <a:latin typeface="Adobe Caslon Pro Bold" pitchFamily="18" charset="0"/>
              </a:rPr>
              <a:t>Write  brief outline of  major  points</a:t>
            </a:r>
          </a:p>
          <a:p>
            <a:endParaRPr lang="en-US" sz="2000" dirty="0" smtClean="0">
              <a:latin typeface="Adobe Caslon Pro Bold" pitchFamily="18" charset="0"/>
            </a:endParaRPr>
          </a:p>
          <a:p>
            <a:r>
              <a:rPr lang="en-US" sz="2000" dirty="0" smtClean="0">
                <a:latin typeface="Adobe Caslon Pro Bold" pitchFamily="18" charset="0"/>
              </a:rPr>
              <a:t>Read a variety of  materials do not live it your self  to the textbook   </a:t>
            </a:r>
          </a:p>
          <a:p>
            <a:endParaRPr lang="en-US" sz="2000" dirty="0" smtClean="0">
              <a:latin typeface="Adobe Caslon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20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077200" cy="990600"/>
          </a:xfrm>
        </p:spPr>
        <p:txBody>
          <a:bodyPr>
            <a:normAutofit/>
          </a:bodyPr>
          <a:lstStyle/>
          <a:p>
            <a:pPr algn="l"/>
            <a:r>
              <a:rPr lang="en-US" sz="2800" dirty="0" smtClean="0">
                <a:solidFill>
                  <a:schemeClr val="accent5">
                    <a:lumMod val="40000"/>
                    <a:lumOff val="60000"/>
                  </a:schemeClr>
                </a:solidFill>
                <a:latin typeface="Algerian" pitchFamily="82" charset="0"/>
              </a:rPr>
              <a:t>Write  short notes :-</a:t>
            </a:r>
            <a:endParaRPr lang="en-US" sz="2400" dirty="0">
              <a:solidFill>
                <a:schemeClr val="accent5">
                  <a:lumMod val="40000"/>
                  <a:lumOff val="60000"/>
                </a:schemeClr>
              </a:solidFill>
              <a:latin typeface="Algerian" pitchFamily="82" charset="0"/>
            </a:endParaRPr>
          </a:p>
        </p:txBody>
      </p:sp>
      <p:sp>
        <p:nvSpPr>
          <p:cNvPr id="3" name="Subtitle 2"/>
          <p:cNvSpPr>
            <a:spLocks noGrp="1"/>
          </p:cNvSpPr>
          <p:nvPr>
            <p:ph type="subTitle" idx="1"/>
          </p:nvPr>
        </p:nvSpPr>
        <p:spPr>
          <a:xfrm>
            <a:off x="457200" y="1524000"/>
            <a:ext cx="8037576" cy="4953000"/>
          </a:xfrm>
        </p:spPr>
        <p:txBody>
          <a:bodyPr>
            <a:normAutofit/>
          </a:bodyPr>
          <a:lstStyle/>
          <a:p>
            <a:pPr algn="l"/>
            <a:endParaRPr lang="en-US" sz="2400" dirty="0" smtClean="0">
              <a:solidFill>
                <a:schemeClr val="accent2">
                  <a:lumMod val="60000"/>
                  <a:lumOff val="40000"/>
                </a:schemeClr>
              </a:solidFill>
              <a:latin typeface="Arno Pro Caption" pitchFamily="18" charset="0"/>
            </a:endParaRPr>
          </a:p>
          <a:p>
            <a:pPr algn="l"/>
            <a:r>
              <a:rPr lang="en-US" sz="2400" i="1" dirty="0" smtClean="0">
                <a:solidFill>
                  <a:schemeClr val="accent2">
                    <a:lumMod val="60000"/>
                    <a:lumOff val="40000"/>
                  </a:schemeClr>
                </a:solidFill>
                <a:latin typeface="Arno Pro Caption" pitchFamily="18" charset="0"/>
              </a:rPr>
              <a:t>Skimming :-</a:t>
            </a:r>
          </a:p>
          <a:p>
            <a:pPr algn="l"/>
            <a:r>
              <a:rPr lang="en-US" dirty="0" smtClean="0">
                <a:solidFill>
                  <a:schemeClr val="tx1"/>
                </a:solidFill>
                <a:latin typeface="Blackadder ITC" pitchFamily="82" charset="0"/>
              </a:rPr>
              <a:t>                   </a:t>
            </a:r>
            <a:r>
              <a:rPr lang="en-US" dirty="0" smtClean="0">
                <a:solidFill>
                  <a:schemeClr val="tx1"/>
                </a:solidFill>
                <a:latin typeface="+mj-lt"/>
              </a:rPr>
              <a:t> </a:t>
            </a:r>
            <a:r>
              <a:rPr lang="en-US" dirty="0" smtClean="0">
                <a:solidFill>
                  <a:schemeClr val="tx1"/>
                </a:solidFill>
                <a:latin typeface="Blackadder ITC" pitchFamily="82" charset="0"/>
              </a:rPr>
              <a:t>                   </a:t>
            </a:r>
            <a:r>
              <a:rPr lang="en-US" dirty="0" smtClean="0">
                <a:solidFill>
                  <a:schemeClr val="tx1"/>
                </a:solidFill>
                <a:latin typeface="Agency FB" pitchFamily="34" charset="0"/>
              </a:rPr>
              <a:t>Skimming means immediately recognize the main idea of a test when you read a news  paper you  probably notes  read its word by word skimming at a speed there are  four time faster then our normal reading .</a:t>
            </a:r>
          </a:p>
          <a:p>
            <a:pPr algn="l"/>
            <a:r>
              <a:rPr lang="en-US" dirty="0" smtClean="0">
                <a:solidFill>
                  <a:schemeClr val="tx1"/>
                </a:solidFill>
                <a:latin typeface="Agency FB" pitchFamily="34" charset="0"/>
              </a:rPr>
              <a:t>                                 </a:t>
            </a:r>
          </a:p>
          <a:p>
            <a:pPr algn="l"/>
            <a:r>
              <a:rPr lang="en-US" dirty="0" smtClean="0">
                <a:solidFill>
                  <a:schemeClr val="tx1"/>
                </a:solidFill>
                <a:latin typeface="Agency FB" pitchFamily="34" charset="0"/>
              </a:rPr>
              <a:t>                                people often skim when they have read a lot of materials in  the short time . When you want if any articles  or  some people it headings and  sub titles or illustrations this   teaching is useful when you look for specific  information  rather than reading for  understanding. </a:t>
            </a:r>
            <a:endParaRPr lang="en-US" dirty="0">
              <a:solidFill>
                <a:schemeClr val="tx1"/>
              </a:solidFill>
              <a:latin typeface="Blackadder ITC"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SCANNING</a:t>
            </a:r>
            <a:endParaRPr lang="en-US" sz="4000" dirty="0"/>
          </a:p>
        </p:txBody>
      </p:sp>
      <p:sp>
        <p:nvSpPr>
          <p:cNvPr id="3" name="Content Placeholder 2"/>
          <p:cNvSpPr>
            <a:spLocks noGrp="1"/>
          </p:cNvSpPr>
          <p:nvPr>
            <p:ph idx="1"/>
          </p:nvPr>
        </p:nvSpPr>
        <p:spPr/>
        <p:txBody>
          <a:bodyPr>
            <a:normAutofit/>
          </a:bodyPr>
          <a:lstStyle/>
          <a:p>
            <a:pPr marL="514350" lvl="0" indent="-514350">
              <a:buClrTx/>
              <a:buSzTx/>
              <a:buFont typeface="Wingdings" pitchFamily="2" charset="2"/>
              <a:buChar char="q"/>
              <a:defRPr/>
            </a:pPr>
            <a:r>
              <a:rPr lang="en-US" sz="3600" u="sng" dirty="0" smtClean="0">
                <a:solidFill>
                  <a:schemeClr val="accent5"/>
                </a:solidFill>
                <a:uFill>
                  <a:solidFill>
                    <a:srgbClr val="FF0000"/>
                  </a:solidFill>
                </a:uFill>
              </a:rPr>
              <a:t>Scanning</a:t>
            </a:r>
          </a:p>
          <a:p>
            <a:pPr marL="514350" lvl="0" indent="-514350">
              <a:buClrTx/>
              <a:buSzTx/>
              <a:buFont typeface="Arial" pitchFamily="34" charset="0"/>
              <a:buChar char="•"/>
              <a:defRPr/>
            </a:pPr>
            <a:r>
              <a:rPr lang="en-US" sz="2800" dirty="0" smtClean="0">
                <a:solidFill>
                  <a:schemeClr val="bg2">
                    <a:lumMod val="50000"/>
                  </a:schemeClr>
                </a:solidFill>
                <a:uFill>
                  <a:solidFill>
                    <a:srgbClr val="FF0000"/>
                  </a:solidFill>
                </a:uFill>
              </a:rPr>
              <a:t>scanning means moving your eyes quickly down the page finding specific words and phrases.</a:t>
            </a:r>
          </a:p>
          <a:p>
            <a:pPr marL="514350" lvl="0" indent="-514350">
              <a:buClrTx/>
              <a:buSzTx/>
              <a:buFont typeface="Arial" pitchFamily="34" charset="0"/>
              <a:buChar char="•"/>
              <a:defRPr/>
            </a:pPr>
            <a:r>
              <a:rPr lang="en-US" sz="2800" dirty="0" smtClean="0">
                <a:solidFill>
                  <a:schemeClr val="bg2">
                    <a:lumMod val="50000"/>
                  </a:schemeClr>
                </a:solidFill>
                <a:uFill>
                  <a:solidFill>
                    <a:srgbClr val="FF0000"/>
                  </a:solidFill>
                </a:uFill>
              </a:rPr>
              <a:t>Scanning is the technique you often use when you are looking up a word n the telephone directory or dictionary you search for key words , you know what you are looking for, so you are concentrating or finding a particular word or answer.</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33400" y="0"/>
            <a:ext cx="9144000" cy="1143000"/>
          </a:xfrm>
        </p:spPr>
        <p:txBody>
          <a:bodyPr>
            <a:normAutofit fontScale="90000"/>
          </a:bodyPr>
          <a:lstStyle/>
          <a:p>
            <a:r>
              <a:rPr lang="en-US" u="sng" dirty="0" smtClean="0">
                <a:solidFill>
                  <a:srgbClr val="FF0000"/>
                </a:solidFill>
                <a:uFill>
                  <a:solidFill>
                    <a:schemeClr val="bg1"/>
                  </a:solidFill>
                </a:uFill>
              </a:rPr>
              <a:t/>
            </a:r>
            <a:br>
              <a:rPr lang="en-US" u="sng" dirty="0" smtClean="0">
                <a:solidFill>
                  <a:srgbClr val="FF0000"/>
                </a:solidFill>
                <a:uFill>
                  <a:solidFill>
                    <a:schemeClr val="bg1"/>
                  </a:solidFill>
                </a:uFill>
              </a:rPr>
            </a:br>
            <a:r>
              <a:rPr lang="en-US" u="sng" dirty="0" smtClean="0">
                <a:solidFill>
                  <a:srgbClr val="7030A0"/>
                </a:solidFill>
                <a:uFill>
                  <a:solidFill>
                    <a:schemeClr val="bg1"/>
                  </a:solidFill>
                </a:uFill>
              </a:rPr>
              <a:t>Explain The Purpose Of Reading</a:t>
            </a:r>
            <a:endParaRPr lang="en-US" u="sng" dirty="0">
              <a:solidFill>
                <a:srgbClr val="7030A0"/>
              </a:solidFill>
              <a:uFill>
                <a:solidFill>
                  <a:schemeClr val="bg1"/>
                </a:solidFill>
              </a:uFill>
            </a:endParaRPr>
          </a:p>
        </p:txBody>
      </p:sp>
      <p:sp>
        <p:nvSpPr>
          <p:cNvPr id="4" name="Content Placeholder 2"/>
          <p:cNvSpPr txBox="1">
            <a:spLocks/>
          </p:cNvSpPr>
          <p:nvPr/>
        </p:nvSpPr>
        <p:spPr>
          <a:xfrm>
            <a:off x="0" y="1371600"/>
            <a:ext cx="9144000" cy="57150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Reading is one of the most important academic task faced by students. It is equally important in the business world. You may have to read a variety of text starting from short e-mails , to a bulky book or lengthy reports everyday.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When we have to read an entire book in o ne hour we mostly scan the words or sentences that are important.  “The purpose of reading is to connect the ideas on the page”.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For example,</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751-2634              This is beat hard to read and remember.</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751-26-34             This is comparatively easy to read and remember.</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1234567                This is easiest to read and remember because of prior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                                    knowledge and structure.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Similarly if you like history, it will be easy to understand some writers or some historical statements because you have a frame </a:t>
            </a:r>
            <a:r>
              <a:rPr kumimoji="0" lang="en-US" sz="2000" b="0" i="0" u="none" strike="noStrike" kern="1200" cap="none" spc="0" normalizeH="0" baseline="0" noProof="0" dirty="0" err="1" smtClean="0">
                <a:ln>
                  <a:noFill/>
                </a:ln>
                <a:solidFill>
                  <a:schemeClr val="accent6">
                    <a:lumMod val="75000"/>
                  </a:schemeClr>
                </a:solidFill>
                <a:effectLst/>
                <a:uLnTx/>
                <a:uFillTx/>
                <a:latin typeface="+mn-lt"/>
                <a:ea typeface="+mn-ea"/>
                <a:cs typeface="+mn-cs"/>
              </a:rPr>
              <a:t>worke</a:t>
            </a: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 in your mind for a reading and understanding.</a:t>
            </a:r>
          </a:p>
        </p:txBody>
      </p:sp>
      <p:cxnSp>
        <p:nvCxnSpPr>
          <p:cNvPr id="5" name="Straight Arrow Connector 4"/>
          <p:cNvCxnSpPr/>
          <p:nvPr/>
        </p:nvCxnSpPr>
        <p:spPr>
          <a:xfrm>
            <a:off x="1676400" y="3886200"/>
            <a:ext cx="533400"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676400" y="4265612"/>
            <a:ext cx="533400"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676400" y="4722812"/>
            <a:ext cx="533400"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8" name="Picture 5" descr="MCj04122440000[1]"/>
          <p:cNvPicPr>
            <a:picLocks noChangeAspect="1" noChangeArrowheads="1"/>
          </p:cNvPicPr>
          <p:nvPr/>
        </p:nvPicPr>
        <p:blipFill>
          <a:blip r:embed="rId2"/>
          <a:srcRect/>
          <a:stretch>
            <a:fillRect/>
          </a:stretch>
        </p:blipFill>
        <p:spPr bwMode="auto">
          <a:xfrm>
            <a:off x="7772400" y="2971800"/>
            <a:ext cx="1371600" cy="1524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3"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4">
                                            <p:txEl>
                                              <p:pRg st="0" end="0"/>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4">
                                            <p:txEl>
                                              <p:pRg st="1" end="1"/>
                                            </p:txEl>
                                          </p:spTgt>
                                        </p:tgtEl>
                                        <p:attrNameLst>
                                          <p:attrName>style.visibility</p:attrName>
                                        </p:attrNameLst>
                                      </p:cBhvr>
                                      <p:to>
                                        <p:strVal val="visible"/>
                                      </p:to>
                                    </p:set>
                                    <p:anim calcmode="discrete" valueType="clr">
                                      <p:cBhvr override="childStyle">
                                        <p:cTn id="20" dur="80"/>
                                        <p:tgtEl>
                                          <p:spTgt spid="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4">
                                            <p:txEl>
                                              <p:pRg st="1" end="1"/>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4">
                                            <p:txEl>
                                              <p:pRg st="2" end="2"/>
                                            </p:txEl>
                                          </p:spTgt>
                                        </p:tgtEl>
                                        <p:attrNameLst>
                                          <p:attrName>style.visibility</p:attrName>
                                        </p:attrNameLst>
                                      </p:cBhvr>
                                      <p:to>
                                        <p:strVal val="visible"/>
                                      </p:to>
                                    </p:set>
                                    <p:anim calcmode="discrete" valueType="clr">
                                      <p:cBhvr override="childStyle">
                                        <p:cTn id="27" dur="80"/>
                                        <p:tgtEl>
                                          <p:spTgt spid="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4">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4">
                                            <p:txEl>
                                              <p:pRg st="2" end="2"/>
                                            </p:txEl>
                                          </p:spTgt>
                                        </p:tgtEl>
                                        <p:attrNameLst>
                                          <p:attrName>fill.type</p:attrName>
                                        </p:attrNameLst>
                                      </p:cBhvr>
                                      <p:to>
                                        <p:strVal val="solid"/>
                                      </p:to>
                                    </p:set>
                                  </p:childTnLst>
                                </p:cTn>
                              </p:par>
                              <p:par>
                                <p:cTn id="30" presetID="27" presetClass="entr" presetSubtype="0" fill="hold" nodeType="withEffect">
                                  <p:stCondLst>
                                    <p:cond delay="0"/>
                                  </p:stCondLst>
                                  <p:iterate type="lt">
                                    <p:tmPct val="50000"/>
                                  </p:iterate>
                                  <p:childTnLst>
                                    <p:set>
                                      <p:cBhvr>
                                        <p:cTn id="31" dur="1" fill="hold">
                                          <p:stCondLst>
                                            <p:cond delay="0"/>
                                          </p:stCondLst>
                                        </p:cTn>
                                        <p:tgtEl>
                                          <p:spTgt spid="4">
                                            <p:txEl>
                                              <p:pRg st="3" end="3"/>
                                            </p:txEl>
                                          </p:spTgt>
                                        </p:tgtEl>
                                        <p:attrNameLst>
                                          <p:attrName>style.visibility</p:attrName>
                                        </p:attrNameLst>
                                      </p:cBhvr>
                                      <p:to>
                                        <p:strVal val="visible"/>
                                      </p:to>
                                    </p:set>
                                    <p:anim calcmode="discrete" valueType="clr">
                                      <p:cBhvr override="childStyle">
                                        <p:cTn id="32" dur="80"/>
                                        <p:tgtEl>
                                          <p:spTgt spid="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4">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4">
                                            <p:txEl>
                                              <p:pRg st="3" end="3"/>
                                            </p:txEl>
                                          </p:spTgt>
                                        </p:tgtEl>
                                        <p:attrNameLst>
                                          <p:attrName>fill.type</p:attrName>
                                        </p:attrNameLst>
                                      </p:cBhvr>
                                      <p:to>
                                        <p:strVal val="solid"/>
                                      </p:to>
                                    </p:set>
                                  </p:childTnLst>
                                </p:cTn>
                              </p:par>
                              <p:par>
                                <p:cTn id="35" presetID="27" presetClass="entr" presetSubtype="0" fill="hold" nodeType="withEffect">
                                  <p:stCondLst>
                                    <p:cond delay="0"/>
                                  </p:stCondLst>
                                  <p:iterate type="lt">
                                    <p:tmPct val="50000"/>
                                  </p:iterate>
                                  <p:childTnLst>
                                    <p:set>
                                      <p:cBhvr>
                                        <p:cTn id="36" dur="1" fill="hold">
                                          <p:stCondLst>
                                            <p:cond delay="0"/>
                                          </p:stCondLst>
                                        </p:cTn>
                                        <p:tgtEl>
                                          <p:spTgt spid="4">
                                            <p:txEl>
                                              <p:pRg st="4" end="4"/>
                                            </p:txEl>
                                          </p:spTgt>
                                        </p:tgtEl>
                                        <p:attrNameLst>
                                          <p:attrName>style.visibility</p:attrName>
                                        </p:attrNameLst>
                                      </p:cBhvr>
                                      <p:to>
                                        <p:strVal val="visible"/>
                                      </p:to>
                                    </p:set>
                                    <p:anim calcmode="discrete" valueType="clr">
                                      <p:cBhvr override="childStyle">
                                        <p:cTn id="37" dur="80"/>
                                        <p:tgtEl>
                                          <p:spTgt spid="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4">
                                            <p:txEl>
                                              <p:pRg st="4" end="4"/>
                                            </p:txEl>
                                          </p:spTgt>
                                        </p:tgtEl>
                                        <p:attrNameLst>
                                          <p:attrName>fillcolor</p:attrName>
                                        </p:attrNameLst>
                                      </p:cBhvr>
                                      <p:tavLst>
                                        <p:tav tm="0">
                                          <p:val>
                                            <p:clrVal>
                                              <a:schemeClr val="accent2"/>
                                            </p:clrVal>
                                          </p:val>
                                        </p:tav>
                                        <p:tav tm="50000">
                                          <p:val>
                                            <p:clrVal>
                                              <a:schemeClr val="hlink"/>
                                            </p:clrVal>
                                          </p:val>
                                        </p:tav>
                                      </p:tavLst>
                                    </p:anim>
                                    <p:set>
                                      <p:cBhvr>
                                        <p:cTn id="39" dur="80"/>
                                        <p:tgtEl>
                                          <p:spTgt spid="4">
                                            <p:txEl>
                                              <p:pRg st="4" end="4"/>
                                            </p:txEl>
                                          </p:spTgt>
                                        </p:tgtEl>
                                        <p:attrNameLst>
                                          <p:attrName>fill.type</p:attrName>
                                        </p:attrNameLst>
                                      </p:cBhvr>
                                      <p:to>
                                        <p:strVal val="solid"/>
                                      </p:to>
                                    </p:set>
                                  </p:childTnLst>
                                </p:cTn>
                              </p:par>
                              <p:par>
                                <p:cTn id="40" presetID="27" presetClass="entr" presetSubtype="0" fill="hold" nodeType="withEffect">
                                  <p:stCondLst>
                                    <p:cond delay="0"/>
                                  </p:stCondLst>
                                  <p:iterate type="lt">
                                    <p:tmPct val="50000"/>
                                  </p:iterate>
                                  <p:childTnLst>
                                    <p:set>
                                      <p:cBhvr>
                                        <p:cTn id="41" dur="1" fill="hold">
                                          <p:stCondLst>
                                            <p:cond delay="0"/>
                                          </p:stCondLst>
                                        </p:cTn>
                                        <p:tgtEl>
                                          <p:spTgt spid="4">
                                            <p:txEl>
                                              <p:pRg st="5" end="5"/>
                                            </p:txEl>
                                          </p:spTgt>
                                        </p:tgtEl>
                                        <p:attrNameLst>
                                          <p:attrName>style.visibility</p:attrName>
                                        </p:attrNameLst>
                                      </p:cBhvr>
                                      <p:to>
                                        <p:strVal val="visible"/>
                                      </p:to>
                                    </p:set>
                                    <p:anim calcmode="discrete" valueType="clr">
                                      <p:cBhvr override="childStyle">
                                        <p:cTn id="42" dur="80"/>
                                        <p:tgtEl>
                                          <p:spTgt spid="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4">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4">
                                            <p:txEl>
                                              <p:pRg st="5" end="5"/>
                                            </p:txEl>
                                          </p:spTgt>
                                        </p:tgtEl>
                                        <p:attrNameLst>
                                          <p:attrName>fill.type</p:attrName>
                                        </p:attrNameLst>
                                      </p:cBhvr>
                                      <p:to>
                                        <p:strVal val="solid"/>
                                      </p:to>
                                    </p:set>
                                  </p:childTnLst>
                                </p:cTn>
                              </p:par>
                              <p:par>
                                <p:cTn id="45" presetID="27" presetClass="entr" presetSubtype="0" fill="hold" nodeType="withEffect">
                                  <p:stCondLst>
                                    <p:cond delay="0"/>
                                  </p:stCondLst>
                                  <p:iterate type="lt">
                                    <p:tmPct val="50000"/>
                                  </p:iterate>
                                  <p:childTnLst>
                                    <p:set>
                                      <p:cBhvr>
                                        <p:cTn id="46" dur="1" fill="hold">
                                          <p:stCondLst>
                                            <p:cond delay="0"/>
                                          </p:stCondLst>
                                        </p:cTn>
                                        <p:tgtEl>
                                          <p:spTgt spid="4">
                                            <p:txEl>
                                              <p:pRg st="6" end="6"/>
                                            </p:txEl>
                                          </p:spTgt>
                                        </p:tgtEl>
                                        <p:attrNameLst>
                                          <p:attrName>style.visibility</p:attrName>
                                        </p:attrNameLst>
                                      </p:cBhvr>
                                      <p:to>
                                        <p:strVal val="visible"/>
                                      </p:to>
                                    </p:set>
                                    <p:anim calcmode="discrete" valueType="clr">
                                      <p:cBhvr override="childStyle">
                                        <p:cTn id="47" dur="80"/>
                                        <p:tgtEl>
                                          <p:spTgt spid="4">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4">
                                            <p:txEl>
                                              <p:pRg st="6" end="6"/>
                                            </p:txEl>
                                          </p:spTgt>
                                        </p:tgtEl>
                                        <p:attrNameLst>
                                          <p:attrName>fillcolor</p:attrName>
                                        </p:attrNameLst>
                                      </p:cBhvr>
                                      <p:tavLst>
                                        <p:tav tm="0">
                                          <p:val>
                                            <p:clrVal>
                                              <a:schemeClr val="accent2"/>
                                            </p:clrVal>
                                          </p:val>
                                        </p:tav>
                                        <p:tav tm="50000">
                                          <p:val>
                                            <p:clrVal>
                                              <a:schemeClr val="hlink"/>
                                            </p:clrVal>
                                          </p:val>
                                        </p:tav>
                                      </p:tavLst>
                                    </p:anim>
                                    <p:set>
                                      <p:cBhvr>
                                        <p:cTn id="49" dur="80"/>
                                        <p:tgtEl>
                                          <p:spTgt spid="4">
                                            <p:txEl>
                                              <p:pRg st="6" end="6"/>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nodeType="clickEffect">
                                  <p:stCondLst>
                                    <p:cond delay="0"/>
                                  </p:stCondLst>
                                  <p:iterate type="lt">
                                    <p:tmPct val="50000"/>
                                  </p:iterate>
                                  <p:childTnLst>
                                    <p:set>
                                      <p:cBhvr>
                                        <p:cTn id="53" dur="1" fill="hold">
                                          <p:stCondLst>
                                            <p:cond delay="0"/>
                                          </p:stCondLst>
                                        </p:cTn>
                                        <p:tgtEl>
                                          <p:spTgt spid="4">
                                            <p:txEl>
                                              <p:pRg st="7" end="7"/>
                                            </p:txEl>
                                          </p:spTgt>
                                        </p:tgtEl>
                                        <p:attrNameLst>
                                          <p:attrName>style.visibility</p:attrName>
                                        </p:attrNameLst>
                                      </p:cBhvr>
                                      <p:to>
                                        <p:strVal val="visible"/>
                                      </p:to>
                                    </p:set>
                                    <p:anim calcmode="discrete" valueType="clr">
                                      <p:cBhvr override="childStyle">
                                        <p:cTn id="54" dur="80"/>
                                        <p:tgtEl>
                                          <p:spTgt spid="4">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4">
                                            <p:txEl>
                                              <p:pRg st="7" end="7"/>
                                            </p:txEl>
                                          </p:spTgt>
                                        </p:tgtEl>
                                        <p:attrNameLst>
                                          <p:attrName>fillcolor</p:attrName>
                                        </p:attrNameLst>
                                      </p:cBhvr>
                                      <p:tavLst>
                                        <p:tav tm="0">
                                          <p:val>
                                            <p:clrVal>
                                              <a:schemeClr val="accent2"/>
                                            </p:clrVal>
                                          </p:val>
                                        </p:tav>
                                        <p:tav tm="50000">
                                          <p:val>
                                            <p:clrVal>
                                              <a:schemeClr val="hlink"/>
                                            </p:clrVal>
                                          </p:val>
                                        </p:tav>
                                      </p:tavLst>
                                    </p:anim>
                                    <p:set>
                                      <p:cBhvr>
                                        <p:cTn id="56" dur="80"/>
                                        <p:tgtEl>
                                          <p:spTgt spid="4">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447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rgbClr val="FF0000"/>
                </a:solidFill>
                <a:effectLst/>
                <a:uLnTx/>
                <a:uFillTx/>
                <a:latin typeface="+mj-lt"/>
                <a:ea typeface="+mj-ea"/>
                <a:cs typeface="+mj-cs"/>
              </a:rPr>
              <a:t/>
            </a:r>
            <a:br>
              <a:rPr kumimoji="0" lang="en-US" sz="4400" b="0" i="0" u="sng" strike="noStrike" kern="1200" cap="none" spc="0" normalizeH="0" baseline="0" noProof="0" dirty="0" smtClean="0">
                <a:ln>
                  <a:noFill/>
                </a:ln>
                <a:solidFill>
                  <a:srgbClr val="FF0000"/>
                </a:solidFill>
                <a:effectLst/>
                <a:uLnTx/>
                <a:uFillTx/>
                <a:latin typeface="+mj-lt"/>
                <a:ea typeface="+mj-ea"/>
                <a:cs typeface="+mj-cs"/>
              </a:rPr>
            </a:br>
            <a:r>
              <a:rPr kumimoji="0" lang="en-US" sz="4400" b="0" i="0" u="sng" strike="noStrike" kern="1200" cap="none" spc="0" normalizeH="0" baseline="0" noProof="0" dirty="0" smtClean="0">
                <a:ln>
                  <a:noFill/>
                </a:ln>
                <a:solidFill>
                  <a:schemeClr val="accent5">
                    <a:lumMod val="75000"/>
                  </a:schemeClr>
                </a:solidFill>
                <a:effectLst/>
                <a:uLnTx/>
                <a:uFillTx/>
                <a:latin typeface="+mj-lt"/>
                <a:ea typeface="+mj-ea"/>
                <a:cs typeface="+mj-cs"/>
              </a:rPr>
              <a:t>DISCUSES READING STRATEGIES/SPEED READING TIPS</a:t>
            </a:r>
            <a:r>
              <a:rPr kumimoji="0" lang="en-US" sz="4400" b="0" i="0" u="sng" strike="noStrike" kern="1200" cap="none" spc="0" normalizeH="0" baseline="0" noProof="0" dirty="0" smtClean="0">
                <a:ln>
                  <a:noFill/>
                </a:ln>
                <a:solidFill>
                  <a:schemeClr val="accent1">
                    <a:lumMod val="60000"/>
                    <a:lumOff val="40000"/>
                  </a:schemeClr>
                </a:solidFill>
                <a:effectLst/>
                <a:uLnTx/>
                <a:uFillTx/>
                <a:latin typeface="+mj-lt"/>
                <a:ea typeface="+mj-ea"/>
                <a:cs typeface="+mj-cs"/>
              </a:rPr>
              <a:t>.</a:t>
            </a:r>
            <a:endParaRPr kumimoji="0" lang="en-US" sz="4400" b="0" i="0" u="sng" strike="noStrike" kern="1200" cap="none" spc="0" normalizeH="0" baseline="0" noProof="0" dirty="0">
              <a:ln>
                <a:noFill/>
              </a:ln>
              <a:solidFill>
                <a:schemeClr val="accent1">
                  <a:lumMod val="60000"/>
                  <a:lumOff val="40000"/>
                </a:schemeClr>
              </a:solidFill>
              <a:effectLst/>
              <a:uLnTx/>
              <a:uFillTx/>
              <a:latin typeface="+mj-lt"/>
              <a:ea typeface="+mj-ea"/>
              <a:cs typeface="+mj-cs"/>
            </a:endParaRPr>
          </a:p>
        </p:txBody>
      </p:sp>
      <p:sp>
        <p:nvSpPr>
          <p:cNvPr id="7" name="Content Placeholder 2"/>
          <p:cNvSpPr txBox="1">
            <a:spLocks/>
          </p:cNvSpPr>
          <p:nvPr/>
        </p:nvSpPr>
        <p:spPr>
          <a:xfrm>
            <a:off x="0" y="1752600"/>
            <a:ext cx="9144000" cy="51054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Your purpose in skimming or speed reading is to get an over all information of the contain in the reading selection. Below is step procedure for speed reading.</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Look for the titles, subtitles or headings or subheadings .</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Read the introduction.</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Pick out the topic sentences.</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Notice any picture, charts, graphs, etc.</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Try to guess the meaning of some words as per the sentences .</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Glance at the remainder of the paragraph.</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0" i="0" u="none" strike="noStrike" kern="1200" cap="none" spc="0" normalizeH="0" baseline="0" noProof="0" dirty="0" smtClean="0">
                <a:ln>
                  <a:noFill/>
                </a:ln>
                <a:solidFill>
                  <a:srgbClr val="7030A0"/>
                </a:solidFill>
                <a:effectLst/>
                <a:uLnTx/>
                <a:uFillTx/>
                <a:latin typeface="+mn-lt"/>
                <a:ea typeface="+mn-ea"/>
                <a:cs typeface="+mn-cs"/>
              </a:rPr>
              <a:t>Take notes or high-lights the main points when you read.</a:t>
            </a:r>
          </a:p>
        </p:txBody>
      </p:sp>
      <p:pic>
        <p:nvPicPr>
          <p:cNvPr id="5" name="Picture 4" descr="MCED00015_0000[1]"/>
          <p:cNvPicPr>
            <a:picLocks noChangeAspect="1" noChangeArrowheads="1"/>
          </p:cNvPicPr>
          <p:nvPr/>
        </p:nvPicPr>
        <p:blipFill>
          <a:blip r:embed="rId2"/>
          <a:srcRect/>
          <a:stretch>
            <a:fillRect/>
          </a:stretch>
        </p:blipFill>
        <p:spPr>
          <a:xfrm>
            <a:off x="7315200" y="3505200"/>
            <a:ext cx="2438400" cy="256698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
                                            <p:txEl>
                                              <p:pRg st="0" end="0"/>
                                            </p:txEl>
                                          </p:spTgt>
                                        </p:tgtEl>
                                        <p:attrNameLst>
                                          <p:attrName>ppt_w</p:attrName>
                                        </p:attrNameLst>
                                      </p:cBhvr>
                                    </p:anim>
                                    <p:anim by="(#ppt_w*0.50)" calcmode="lin" valueType="num">
                                      <p:cBhvr>
                                        <p:cTn id="8" dur="500" decel="50000" autoRev="1" fill="hold">
                                          <p:stCondLst>
                                            <p:cond delay="0"/>
                                          </p:stCondLst>
                                        </p:cTn>
                                        <p:tgtEl>
                                          <p:spTgt spid="6">
                                            <p:txEl>
                                              <p:pRg st="0" end="0"/>
                                            </p:txEl>
                                          </p:spTgt>
                                        </p:tgtEl>
                                        <p:attrNameLst>
                                          <p:attrName>ppt_x</p:attrName>
                                        </p:attrNameLst>
                                      </p:cBhvr>
                                    </p:anim>
                                    <p:anim from="(-#ppt_h/2)" to="(#ppt_y)" calcmode="lin" valueType="num">
                                      <p:cBhvr>
                                        <p:cTn id="9" dur="1000" fill="hold">
                                          <p:stCondLst>
                                            <p:cond delay="0"/>
                                          </p:stCondLst>
                                        </p:cTn>
                                        <p:tgtEl>
                                          <p:spTgt spid="6">
                                            <p:txEl>
                                              <p:pRg st="0" end="0"/>
                                            </p:txEl>
                                          </p:spTgt>
                                        </p:tgtEl>
                                        <p:attrNameLst>
                                          <p:attrName>ppt_y</p:attrName>
                                        </p:attrNameLst>
                                      </p:cBhvr>
                                    </p:anim>
                                    <p:animRot by="21600000">
                                      <p:cBhvr>
                                        <p:cTn id="10" dur="1000" fill="hold">
                                          <p:stCondLst>
                                            <p:cond delay="0"/>
                                          </p:stCondLst>
                                        </p:cTn>
                                        <p:tgtEl>
                                          <p:spTgt spid="6">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7">
                                            <p:txEl>
                                              <p:pRg st="0" end="0"/>
                                            </p:txEl>
                                          </p:spTgt>
                                        </p:tgtEl>
                                        <p:attrNameLst>
                                          <p:attrName>ppt_x</p:attrName>
                                        </p:attrNameLst>
                                      </p:cBhvr>
                                    </p:anim>
                                    <p:anim from="0" to="-1.0" calcmode="lin" valueType="num">
                                      <p:cBhvr>
                                        <p:cTn id="16" dur="200" decel="50000" autoRev="1" fill="hold">
                                          <p:stCondLst>
                                            <p:cond delay="600"/>
                                          </p:stCondLst>
                                        </p:cTn>
                                        <p:tgtEl>
                                          <p:spTgt spid="7">
                                            <p:txEl>
                                              <p:pRg st="0" end="0"/>
                                            </p:txEl>
                                          </p:spTgt>
                                        </p:tgtEl>
                                        <p:attrNameLst>
                                          <p:attrName>xshear</p:attrName>
                                        </p:attrNameLst>
                                      </p:cBhvr>
                                    </p:anim>
                                    <p:animScale>
                                      <p:cBhvr>
                                        <p:cTn id="17" dur="200" decel="100000" autoRev="1" fill="hold">
                                          <p:stCondLst>
                                            <p:cond delay="600"/>
                                          </p:stCondLst>
                                        </p:cTn>
                                        <p:tgtEl>
                                          <p:spTgt spid="7">
                                            <p:txEl>
                                              <p:pRg st="0" end="0"/>
                                            </p:txEl>
                                          </p:spTgt>
                                        </p:tgtEl>
                                      </p:cBhvr>
                                      <p:from x="100000" y="100000"/>
                                      <p:to x="80000" y="100000"/>
                                    </p:animScale>
                                    <p:anim by="(#ppt_h/3+#ppt_w*0.1)" calcmode="lin" valueType="num">
                                      <p:cBhvr additive="sum">
                                        <p:cTn id="18" dur="200" decel="100000" autoRev="1" fill="hold">
                                          <p:stCondLst>
                                            <p:cond delay="600"/>
                                          </p:stCondLst>
                                        </p:cTn>
                                        <p:tgtEl>
                                          <p:spTgt spid="7">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p:cTn id="23" dur="500" fill="hold"/>
                                        <p:tgtEl>
                                          <p:spTgt spid="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7">
                                            <p:txEl>
                                              <p:pRg st="2" end="2"/>
                                            </p:txEl>
                                          </p:spTgt>
                                        </p:tgtEl>
                                        <p:attrNameLst>
                                          <p:attrName>style.visibility</p:attrName>
                                        </p:attrNameLst>
                                      </p:cBhvr>
                                      <p:to>
                                        <p:strVal val="visible"/>
                                      </p:to>
                                    </p:set>
                                    <p:anim calcmode="lin" valueType="num">
                                      <p:cBhvr>
                                        <p:cTn id="32" dur="500" fill="hold"/>
                                        <p:tgtEl>
                                          <p:spTgt spid="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7">
                                            <p:txEl>
                                              <p:pRg st="2" end="2"/>
                                            </p:txEl>
                                          </p:spTgt>
                                        </p:tgtEl>
                                        <p:attrNameLst>
                                          <p:attrName>ppt_y</p:attrName>
                                        </p:attrNameLst>
                                      </p:cBhvr>
                                      <p:tavLst>
                                        <p:tav tm="0">
                                          <p:val>
                                            <p:strVal val="#ppt_y"/>
                                          </p:val>
                                        </p:tav>
                                        <p:tav tm="100000">
                                          <p:val>
                                            <p:strVal val="#ppt_y"/>
                                          </p:val>
                                        </p:tav>
                                      </p:tavLst>
                                    </p:anim>
                                    <p:anim calcmode="lin" valueType="num">
                                      <p:cBhvr>
                                        <p:cTn id="34" dur="500" fill="hold"/>
                                        <p:tgtEl>
                                          <p:spTgt spid="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7">
                                            <p:txEl>
                                              <p:pRg st="3" end="3"/>
                                            </p:txEl>
                                          </p:spTgt>
                                        </p:tgtEl>
                                        <p:attrNameLst>
                                          <p:attrName>style.visibility</p:attrName>
                                        </p:attrNameLst>
                                      </p:cBhvr>
                                      <p:to>
                                        <p:strVal val="visible"/>
                                      </p:to>
                                    </p:set>
                                    <p:anim calcmode="lin" valueType="num">
                                      <p:cBhvr>
                                        <p:cTn id="41" dur="500" fill="hold"/>
                                        <p:tgtEl>
                                          <p:spTgt spid="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7">
                                            <p:txEl>
                                              <p:pRg st="3" end="3"/>
                                            </p:txEl>
                                          </p:spTgt>
                                        </p:tgtEl>
                                        <p:attrNameLst>
                                          <p:attrName>ppt_y</p:attrName>
                                        </p:attrNameLst>
                                      </p:cBhvr>
                                      <p:tavLst>
                                        <p:tav tm="0">
                                          <p:val>
                                            <p:strVal val="#ppt_y"/>
                                          </p:val>
                                        </p:tav>
                                        <p:tav tm="100000">
                                          <p:val>
                                            <p:strVal val="#ppt_y"/>
                                          </p:val>
                                        </p:tav>
                                      </p:tavLst>
                                    </p:anim>
                                    <p:anim calcmode="lin" valueType="num">
                                      <p:cBhvr>
                                        <p:cTn id="43" dur="500" fill="hold"/>
                                        <p:tgtEl>
                                          <p:spTgt spid="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7">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1" presetClass="entr" presetSubtype="0" fill="hold" nodeType="clickEffect">
                                  <p:stCondLst>
                                    <p:cond delay="0"/>
                                  </p:stCondLst>
                                  <p:iterate type="lt">
                                    <p:tmPct val="10000"/>
                                  </p:iterate>
                                  <p:childTnLst>
                                    <p:set>
                                      <p:cBhvr>
                                        <p:cTn id="49" dur="1" fill="hold">
                                          <p:stCondLst>
                                            <p:cond delay="0"/>
                                          </p:stCondLst>
                                        </p:cTn>
                                        <p:tgtEl>
                                          <p:spTgt spid="7">
                                            <p:txEl>
                                              <p:pRg st="4" end="4"/>
                                            </p:txEl>
                                          </p:spTgt>
                                        </p:tgtEl>
                                        <p:attrNameLst>
                                          <p:attrName>style.visibility</p:attrName>
                                        </p:attrNameLst>
                                      </p:cBhvr>
                                      <p:to>
                                        <p:strVal val="visible"/>
                                      </p:to>
                                    </p:set>
                                    <p:anim calcmode="lin" valueType="num">
                                      <p:cBhvr>
                                        <p:cTn id="50" dur="500" fill="hold"/>
                                        <p:tgtEl>
                                          <p:spTgt spid="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7">
                                            <p:txEl>
                                              <p:pRg st="4" end="4"/>
                                            </p:txEl>
                                          </p:spTgt>
                                        </p:tgtEl>
                                        <p:attrNameLst>
                                          <p:attrName>ppt_y</p:attrName>
                                        </p:attrNameLst>
                                      </p:cBhvr>
                                      <p:tavLst>
                                        <p:tav tm="0">
                                          <p:val>
                                            <p:strVal val="#ppt_y"/>
                                          </p:val>
                                        </p:tav>
                                        <p:tav tm="100000">
                                          <p:val>
                                            <p:strVal val="#ppt_y"/>
                                          </p:val>
                                        </p:tav>
                                      </p:tavLst>
                                    </p:anim>
                                    <p:anim calcmode="lin" valueType="num">
                                      <p:cBhvr>
                                        <p:cTn id="52" dur="500" fill="hold"/>
                                        <p:tgtEl>
                                          <p:spTgt spid="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7">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nodeType="clickEffect">
                                  <p:stCondLst>
                                    <p:cond delay="0"/>
                                  </p:stCondLst>
                                  <p:iterate type="lt">
                                    <p:tmPct val="10000"/>
                                  </p:iterate>
                                  <p:childTnLst>
                                    <p:set>
                                      <p:cBhvr>
                                        <p:cTn id="58" dur="1" fill="hold">
                                          <p:stCondLst>
                                            <p:cond delay="0"/>
                                          </p:stCondLst>
                                        </p:cTn>
                                        <p:tgtEl>
                                          <p:spTgt spid="7">
                                            <p:txEl>
                                              <p:pRg st="5" end="5"/>
                                            </p:txEl>
                                          </p:spTgt>
                                        </p:tgtEl>
                                        <p:attrNameLst>
                                          <p:attrName>style.visibility</p:attrName>
                                        </p:attrNameLst>
                                      </p:cBhvr>
                                      <p:to>
                                        <p:strVal val="visible"/>
                                      </p:to>
                                    </p:set>
                                    <p:anim calcmode="lin" valueType="num">
                                      <p:cBhvr>
                                        <p:cTn id="59" dur="500" fill="hold"/>
                                        <p:tgtEl>
                                          <p:spTgt spid="7">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7">
                                            <p:txEl>
                                              <p:pRg st="5" end="5"/>
                                            </p:txEl>
                                          </p:spTgt>
                                        </p:tgtEl>
                                        <p:attrNameLst>
                                          <p:attrName>ppt_y</p:attrName>
                                        </p:attrNameLst>
                                      </p:cBhvr>
                                      <p:tavLst>
                                        <p:tav tm="0">
                                          <p:val>
                                            <p:strVal val="#ppt_y"/>
                                          </p:val>
                                        </p:tav>
                                        <p:tav tm="100000">
                                          <p:val>
                                            <p:strVal val="#ppt_y"/>
                                          </p:val>
                                        </p:tav>
                                      </p:tavLst>
                                    </p:anim>
                                    <p:anim calcmode="lin" valueType="num">
                                      <p:cBhvr>
                                        <p:cTn id="61" dur="500" fill="hold"/>
                                        <p:tgtEl>
                                          <p:spTgt spid="7">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7">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7">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1" presetClass="entr" presetSubtype="0" fill="hold" nodeType="clickEffect">
                                  <p:stCondLst>
                                    <p:cond delay="0"/>
                                  </p:stCondLst>
                                  <p:iterate type="lt">
                                    <p:tmPct val="10000"/>
                                  </p:iterate>
                                  <p:childTnLst>
                                    <p:set>
                                      <p:cBhvr>
                                        <p:cTn id="67" dur="1" fill="hold">
                                          <p:stCondLst>
                                            <p:cond delay="0"/>
                                          </p:stCondLst>
                                        </p:cTn>
                                        <p:tgtEl>
                                          <p:spTgt spid="7">
                                            <p:txEl>
                                              <p:pRg st="6" end="6"/>
                                            </p:txEl>
                                          </p:spTgt>
                                        </p:tgtEl>
                                        <p:attrNameLst>
                                          <p:attrName>style.visibility</p:attrName>
                                        </p:attrNameLst>
                                      </p:cBhvr>
                                      <p:to>
                                        <p:strVal val="visible"/>
                                      </p:to>
                                    </p:set>
                                    <p:anim calcmode="lin" valueType="num">
                                      <p:cBhvr>
                                        <p:cTn id="68" dur="500" fill="hold"/>
                                        <p:tgtEl>
                                          <p:spTgt spid="7">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7">
                                            <p:txEl>
                                              <p:pRg st="6" end="6"/>
                                            </p:txEl>
                                          </p:spTgt>
                                        </p:tgtEl>
                                        <p:attrNameLst>
                                          <p:attrName>ppt_y</p:attrName>
                                        </p:attrNameLst>
                                      </p:cBhvr>
                                      <p:tavLst>
                                        <p:tav tm="0">
                                          <p:val>
                                            <p:strVal val="#ppt_y"/>
                                          </p:val>
                                        </p:tav>
                                        <p:tav tm="100000">
                                          <p:val>
                                            <p:strVal val="#ppt_y"/>
                                          </p:val>
                                        </p:tav>
                                      </p:tavLst>
                                    </p:anim>
                                    <p:anim calcmode="lin" valueType="num">
                                      <p:cBhvr>
                                        <p:cTn id="70" dur="500" fill="hold"/>
                                        <p:tgtEl>
                                          <p:spTgt spid="7">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7">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7">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1" presetClass="entr" presetSubtype="0" fill="hold" nodeType="clickEffect">
                                  <p:stCondLst>
                                    <p:cond delay="0"/>
                                  </p:stCondLst>
                                  <p:iterate type="lt">
                                    <p:tmPct val="10000"/>
                                  </p:iterate>
                                  <p:childTnLst>
                                    <p:set>
                                      <p:cBhvr>
                                        <p:cTn id="76" dur="1" fill="hold">
                                          <p:stCondLst>
                                            <p:cond delay="0"/>
                                          </p:stCondLst>
                                        </p:cTn>
                                        <p:tgtEl>
                                          <p:spTgt spid="7">
                                            <p:txEl>
                                              <p:pRg st="7" end="7"/>
                                            </p:txEl>
                                          </p:spTgt>
                                        </p:tgtEl>
                                        <p:attrNameLst>
                                          <p:attrName>style.visibility</p:attrName>
                                        </p:attrNameLst>
                                      </p:cBhvr>
                                      <p:to>
                                        <p:strVal val="visible"/>
                                      </p:to>
                                    </p:set>
                                    <p:anim calcmode="lin" valueType="num">
                                      <p:cBhvr>
                                        <p:cTn id="77" dur="500" fill="hold"/>
                                        <p:tgtEl>
                                          <p:spTgt spid="7">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7">
                                            <p:txEl>
                                              <p:pRg st="7" end="7"/>
                                            </p:txEl>
                                          </p:spTgt>
                                        </p:tgtEl>
                                        <p:attrNameLst>
                                          <p:attrName>ppt_y</p:attrName>
                                        </p:attrNameLst>
                                      </p:cBhvr>
                                      <p:tavLst>
                                        <p:tav tm="0">
                                          <p:val>
                                            <p:strVal val="#ppt_y"/>
                                          </p:val>
                                        </p:tav>
                                        <p:tav tm="100000">
                                          <p:val>
                                            <p:strVal val="#ppt_y"/>
                                          </p:val>
                                        </p:tav>
                                      </p:tavLst>
                                    </p:anim>
                                    <p:anim calcmode="lin" valueType="num">
                                      <p:cBhvr>
                                        <p:cTn id="79" dur="500" fill="hold"/>
                                        <p:tgtEl>
                                          <p:spTgt spid="7">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7">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703530">
            <a:off x="2577210" y="2465502"/>
            <a:ext cx="5400613" cy="2400657"/>
          </a:xfrm>
          <a:prstGeom prst="rect">
            <a:avLst/>
          </a:prstGeom>
          <a:noFill/>
        </p:spPr>
        <p:txBody>
          <a:bodyPr wrap="square" lIns="91440" tIns="45720" rIns="91440" bIns="45720">
            <a:spAutoFit/>
          </a:bodyPr>
          <a:lstStyle/>
          <a:p>
            <a:pPr algn="ctr"/>
            <a:r>
              <a:rPr lang="en-US"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a:t>
            </a: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501</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G.K.BHARAD INSTITUE OF ENGG.</vt:lpstr>
      <vt:lpstr>improving YOUR  COMPREHENSION SKILLS</vt:lpstr>
      <vt:lpstr>Write  short notes :-</vt:lpstr>
      <vt:lpstr>SCANNING</vt:lpstr>
      <vt:lpstr> Explain The Purpose Of Reading</vt:lpstr>
      <vt:lpstr>Slide 6</vt:lpstr>
      <vt:lpstr>Slide 7</vt:lpstr>
    </vt:vector>
  </TitlesOfParts>
  <Company>GKB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G.K. BHARAD INSTITUE OF ENGG.</dc:title>
  <dc:creator>gkbguest</dc:creator>
  <cp:lastModifiedBy>Bharad</cp:lastModifiedBy>
  <cp:revision>20</cp:revision>
  <dcterms:created xsi:type="dcterms:W3CDTF">2013-10-12T03:03:22Z</dcterms:created>
  <dcterms:modified xsi:type="dcterms:W3CDTF">2013-10-21T04:00:43Z</dcterms:modified>
</cp:coreProperties>
</file>